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EB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5" autoAdjust="0"/>
    <p:restoredTop sz="94660"/>
  </p:normalViewPr>
  <p:slideViewPr>
    <p:cSldViewPr snapToGrid="0">
      <p:cViewPr>
        <p:scale>
          <a:sx n="90" d="100"/>
          <a:sy n="90" d="100"/>
        </p:scale>
        <p:origin x="-714" y="36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8CC9799-5CE1-4278-9C6A-307193132BB4}" type="datetimeFigureOut">
              <a:rPr kumimoji="1" lang="ja-JP" altLang="en-US" smtClean="0"/>
              <a:t>2016/8/3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BC7F8-CB09-4515-8ADB-362BD7BFCF78}" type="slidenum">
              <a:rPr kumimoji="1" lang="ja-JP" altLang="en-US" smtClean="0"/>
              <a:t>‹#›</a:t>
            </a:fld>
            <a:endParaRPr kumimoji="1" lang="ja-JP" altLang="en-US"/>
          </a:p>
        </p:txBody>
      </p:sp>
    </p:spTree>
    <p:extLst>
      <p:ext uri="{BB962C8B-B14F-4D97-AF65-F5344CB8AC3E}">
        <p14:creationId xmlns:p14="http://schemas.microsoft.com/office/powerpoint/2010/main" val="2764107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CC9799-5CE1-4278-9C6A-307193132BB4}" type="datetimeFigureOut">
              <a:rPr kumimoji="1" lang="ja-JP" altLang="en-US" smtClean="0"/>
              <a:t>2016/8/3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BC7F8-CB09-4515-8ADB-362BD7BFCF78}" type="slidenum">
              <a:rPr kumimoji="1" lang="ja-JP" altLang="en-US" smtClean="0"/>
              <a:t>‹#›</a:t>
            </a:fld>
            <a:endParaRPr kumimoji="1" lang="ja-JP" altLang="en-US"/>
          </a:p>
        </p:txBody>
      </p:sp>
    </p:spTree>
    <p:extLst>
      <p:ext uri="{BB962C8B-B14F-4D97-AF65-F5344CB8AC3E}">
        <p14:creationId xmlns:p14="http://schemas.microsoft.com/office/powerpoint/2010/main" val="3544620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CC9799-5CE1-4278-9C6A-307193132BB4}" type="datetimeFigureOut">
              <a:rPr kumimoji="1" lang="ja-JP" altLang="en-US" smtClean="0"/>
              <a:t>2016/8/3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BC7F8-CB09-4515-8ADB-362BD7BFCF78}" type="slidenum">
              <a:rPr kumimoji="1" lang="ja-JP" altLang="en-US" smtClean="0"/>
              <a:t>‹#›</a:t>
            </a:fld>
            <a:endParaRPr kumimoji="1" lang="ja-JP" altLang="en-US"/>
          </a:p>
        </p:txBody>
      </p:sp>
    </p:spTree>
    <p:extLst>
      <p:ext uri="{BB962C8B-B14F-4D97-AF65-F5344CB8AC3E}">
        <p14:creationId xmlns:p14="http://schemas.microsoft.com/office/powerpoint/2010/main" val="4285034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CC9799-5CE1-4278-9C6A-307193132BB4}" type="datetimeFigureOut">
              <a:rPr kumimoji="1" lang="ja-JP" altLang="en-US" smtClean="0"/>
              <a:t>2016/8/3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BC7F8-CB09-4515-8ADB-362BD7BFCF78}" type="slidenum">
              <a:rPr kumimoji="1" lang="ja-JP" altLang="en-US" smtClean="0"/>
              <a:t>‹#›</a:t>
            </a:fld>
            <a:endParaRPr kumimoji="1" lang="ja-JP" altLang="en-US"/>
          </a:p>
        </p:txBody>
      </p:sp>
    </p:spTree>
    <p:extLst>
      <p:ext uri="{BB962C8B-B14F-4D97-AF65-F5344CB8AC3E}">
        <p14:creationId xmlns:p14="http://schemas.microsoft.com/office/powerpoint/2010/main" val="637350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CC9799-5CE1-4278-9C6A-307193132BB4}" type="datetimeFigureOut">
              <a:rPr kumimoji="1" lang="ja-JP" altLang="en-US" smtClean="0"/>
              <a:t>2016/8/3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BC7F8-CB09-4515-8ADB-362BD7BFCF78}" type="slidenum">
              <a:rPr kumimoji="1" lang="ja-JP" altLang="en-US" smtClean="0"/>
              <a:t>‹#›</a:t>
            </a:fld>
            <a:endParaRPr kumimoji="1" lang="ja-JP" altLang="en-US"/>
          </a:p>
        </p:txBody>
      </p:sp>
    </p:spTree>
    <p:extLst>
      <p:ext uri="{BB962C8B-B14F-4D97-AF65-F5344CB8AC3E}">
        <p14:creationId xmlns:p14="http://schemas.microsoft.com/office/powerpoint/2010/main" val="2557836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8CC9799-5CE1-4278-9C6A-307193132BB4}" type="datetimeFigureOut">
              <a:rPr kumimoji="1" lang="ja-JP" altLang="en-US" smtClean="0"/>
              <a:t>2016/8/3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BC7F8-CB09-4515-8ADB-362BD7BFCF78}" type="slidenum">
              <a:rPr kumimoji="1" lang="ja-JP" altLang="en-US" smtClean="0"/>
              <a:t>‹#›</a:t>
            </a:fld>
            <a:endParaRPr kumimoji="1" lang="ja-JP" altLang="en-US"/>
          </a:p>
        </p:txBody>
      </p:sp>
    </p:spTree>
    <p:extLst>
      <p:ext uri="{BB962C8B-B14F-4D97-AF65-F5344CB8AC3E}">
        <p14:creationId xmlns:p14="http://schemas.microsoft.com/office/powerpoint/2010/main" val="4257836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8CC9799-5CE1-4278-9C6A-307193132BB4}" type="datetimeFigureOut">
              <a:rPr kumimoji="1" lang="ja-JP" altLang="en-US" smtClean="0"/>
              <a:t>2016/8/3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63BC7F8-CB09-4515-8ADB-362BD7BFCF78}" type="slidenum">
              <a:rPr kumimoji="1" lang="ja-JP" altLang="en-US" smtClean="0"/>
              <a:t>‹#›</a:t>
            </a:fld>
            <a:endParaRPr kumimoji="1" lang="ja-JP" altLang="en-US"/>
          </a:p>
        </p:txBody>
      </p:sp>
    </p:spTree>
    <p:extLst>
      <p:ext uri="{BB962C8B-B14F-4D97-AF65-F5344CB8AC3E}">
        <p14:creationId xmlns:p14="http://schemas.microsoft.com/office/powerpoint/2010/main" val="3154590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8CC9799-5CE1-4278-9C6A-307193132BB4}" type="datetimeFigureOut">
              <a:rPr kumimoji="1" lang="ja-JP" altLang="en-US" smtClean="0"/>
              <a:t>2016/8/3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63BC7F8-CB09-4515-8ADB-362BD7BFCF78}" type="slidenum">
              <a:rPr kumimoji="1" lang="ja-JP" altLang="en-US" smtClean="0"/>
              <a:t>‹#›</a:t>
            </a:fld>
            <a:endParaRPr kumimoji="1" lang="ja-JP" altLang="en-US"/>
          </a:p>
        </p:txBody>
      </p:sp>
    </p:spTree>
    <p:extLst>
      <p:ext uri="{BB962C8B-B14F-4D97-AF65-F5344CB8AC3E}">
        <p14:creationId xmlns:p14="http://schemas.microsoft.com/office/powerpoint/2010/main" val="440898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CC9799-5CE1-4278-9C6A-307193132BB4}" type="datetimeFigureOut">
              <a:rPr kumimoji="1" lang="ja-JP" altLang="en-US" smtClean="0"/>
              <a:t>2016/8/3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63BC7F8-CB09-4515-8ADB-362BD7BFCF78}" type="slidenum">
              <a:rPr kumimoji="1" lang="ja-JP" altLang="en-US" smtClean="0"/>
              <a:t>‹#›</a:t>
            </a:fld>
            <a:endParaRPr kumimoji="1" lang="ja-JP" altLang="en-US"/>
          </a:p>
        </p:txBody>
      </p:sp>
    </p:spTree>
    <p:extLst>
      <p:ext uri="{BB962C8B-B14F-4D97-AF65-F5344CB8AC3E}">
        <p14:creationId xmlns:p14="http://schemas.microsoft.com/office/powerpoint/2010/main" val="910125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8CC9799-5CE1-4278-9C6A-307193132BB4}" type="datetimeFigureOut">
              <a:rPr kumimoji="1" lang="ja-JP" altLang="en-US" smtClean="0"/>
              <a:t>2016/8/3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BC7F8-CB09-4515-8ADB-362BD7BFCF78}" type="slidenum">
              <a:rPr kumimoji="1" lang="ja-JP" altLang="en-US" smtClean="0"/>
              <a:t>‹#›</a:t>
            </a:fld>
            <a:endParaRPr kumimoji="1" lang="ja-JP" altLang="en-US"/>
          </a:p>
        </p:txBody>
      </p:sp>
    </p:spTree>
    <p:extLst>
      <p:ext uri="{BB962C8B-B14F-4D97-AF65-F5344CB8AC3E}">
        <p14:creationId xmlns:p14="http://schemas.microsoft.com/office/powerpoint/2010/main" val="4176446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8CC9799-5CE1-4278-9C6A-307193132BB4}" type="datetimeFigureOut">
              <a:rPr kumimoji="1" lang="ja-JP" altLang="en-US" smtClean="0"/>
              <a:t>2016/8/3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BC7F8-CB09-4515-8ADB-362BD7BFCF78}" type="slidenum">
              <a:rPr kumimoji="1" lang="ja-JP" altLang="en-US" smtClean="0"/>
              <a:t>‹#›</a:t>
            </a:fld>
            <a:endParaRPr kumimoji="1" lang="ja-JP" altLang="en-US"/>
          </a:p>
        </p:txBody>
      </p:sp>
    </p:spTree>
    <p:extLst>
      <p:ext uri="{BB962C8B-B14F-4D97-AF65-F5344CB8AC3E}">
        <p14:creationId xmlns:p14="http://schemas.microsoft.com/office/powerpoint/2010/main" val="3937111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8CC9799-5CE1-4278-9C6A-307193132BB4}" type="datetimeFigureOut">
              <a:rPr kumimoji="1" lang="ja-JP" altLang="en-US" smtClean="0"/>
              <a:t>2016/8/3</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63BC7F8-CB09-4515-8ADB-362BD7BFCF78}" type="slidenum">
              <a:rPr kumimoji="1" lang="ja-JP" altLang="en-US" smtClean="0"/>
              <a:t>‹#›</a:t>
            </a:fld>
            <a:endParaRPr kumimoji="1" lang="ja-JP" altLang="en-US"/>
          </a:p>
        </p:txBody>
      </p:sp>
    </p:spTree>
    <p:extLst>
      <p:ext uri="{BB962C8B-B14F-4D97-AF65-F5344CB8AC3E}">
        <p14:creationId xmlns:p14="http://schemas.microsoft.com/office/powerpoint/2010/main" val="35768102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repertoire.co.jp/" TargetMode="External"/><Relationship Id="rId1" Type="http://schemas.openxmlformats.org/officeDocument/2006/relationships/slideLayout" Target="../slideLayouts/slideLayout1.xml"/><Relationship Id="rId4" Type="http://schemas.openxmlformats.org/officeDocument/2006/relationships/hyperlink" Target="mailto:grc@ml.nagasaki-u.ac.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195980" y="7915952"/>
            <a:ext cx="3061376" cy="1173009"/>
          </a:xfrm>
        </p:spPr>
        <p:txBody>
          <a:bodyPr>
            <a:normAutofit/>
          </a:bodyPr>
          <a:lstStyle/>
          <a:p>
            <a:r>
              <a:rPr lang="ja-JP" altLang="ja-JP" sz="1050" dirty="0" smtClean="0">
                <a:solidFill>
                  <a:srgbClr val="0000FF"/>
                </a:solidFill>
              </a:rPr>
              <a:t>共催</a:t>
            </a:r>
            <a:r>
              <a:rPr lang="ja-JP" altLang="ja-JP" sz="1050" dirty="0" smtClean="0"/>
              <a:t>：</a:t>
            </a:r>
            <a:r>
              <a:rPr lang="en-US" altLang="ja-JP" sz="1050" dirty="0"/>
              <a:t>Repertoire</a:t>
            </a:r>
            <a:r>
              <a:rPr lang="ja-JP" altLang="ja-JP" sz="1050" dirty="0"/>
              <a:t>　</a:t>
            </a:r>
            <a:r>
              <a:rPr lang="en-US" altLang="ja-JP" sz="1050" dirty="0"/>
              <a:t>Genesis</a:t>
            </a:r>
            <a:r>
              <a:rPr lang="ja-JP" altLang="ja-JP" sz="1050" dirty="0"/>
              <a:t>株式会社</a:t>
            </a:r>
          </a:p>
          <a:p>
            <a:r>
              <a:rPr lang="ja-JP" altLang="ja-JP" sz="1050" dirty="0" smtClean="0"/>
              <a:t>問合せ先</a:t>
            </a:r>
            <a:r>
              <a:rPr lang="ja-JP" altLang="en-US" sz="1050" dirty="0"/>
              <a:t>：</a:t>
            </a:r>
            <a:r>
              <a:rPr lang="ja-JP" altLang="ja-JP" sz="1050" dirty="0" smtClean="0"/>
              <a:t> </a:t>
            </a:r>
            <a:r>
              <a:rPr lang="en-US" altLang="ja-JP" sz="1050" dirty="0" smtClean="0"/>
              <a:t>Repertoire </a:t>
            </a:r>
            <a:r>
              <a:rPr lang="en-US" altLang="ja-JP" sz="1050" dirty="0"/>
              <a:t>Genesis</a:t>
            </a:r>
            <a:r>
              <a:rPr lang="ja-JP" altLang="ja-JP" sz="1050" dirty="0"/>
              <a:t>株式会社　営業部　</a:t>
            </a:r>
          </a:p>
          <a:p>
            <a:r>
              <a:rPr lang="ja-JP" altLang="ja-JP" sz="1050" dirty="0"/>
              <a:t>　　　　　篠原　聡　</a:t>
            </a:r>
            <a:r>
              <a:rPr lang="en-US" altLang="ja-JP" sz="1050" dirty="0" err="1"/>
              <a:t>Mail:shinohara@repertoire.co.jp</a:t>
            </a:r>
            <a:endParaRPr lang="ja-JP" altLang="ja-JP" sz="1050" dirty="0"/>
          </a:p>
          <a:p>
            <a:r>
              <a:rPr lang="ja-JP" altLang="ja-JP" sz="1050" dirty="0"/>
              <a:t>弊社</a:t>
            </a:r>
            <a:r>
              <a:rPr lang="en-US" altLang="ja-JP" sz="1050" dirty="0"/>
              <a:t>URL: </a:t>
            </a:r>
            <a:r>
              <a:rPr lang="en-US" altLang="ja-JP" sz="1050" u="sng" dirty="0">
                <a:hlinkClick r:id="rId2"/>
              </a:rPr>
              <a:t>http://www.repertoire.co.jp</a:t>
            </a:r>
            <a:r>
              <a:rPr lang="en-US" altLang="ja-JP" u="sng" dirty="0">
                <a:hlinkClick r:id="rId2"/>
              </a:rPr>
              <a:t>/</a:t>
            </a:r>
            <a:endParaRPr lang="ja-JP" altLang="ja-JP" dirty="0"/>
          </a:p>
          <a:p>
            <a:endParaRPr kumimoji="1" lang="ja-JP" altLang="en-US" dirty="0"/>
          </a:p>
        </p:txBody>
      </p:sp>
      <p:sp>
        <p:nvSpPr>
          <p:cNvPr id="4" name="テキスト ボックス 3"/>
          <p:cNvSpPr txBox="1"/>
          <p:nvPr/>
        </p:nvSpPr>
        <p:spPr>
          <a:xfrm>
            <a:off x="151716" y="4520502"/>
            <a:ext cx="6415554" cy="2308324"/>
          </a:xfrm>
          <a:prstGeom prst="rect">
            <a:avLst/>
          </a:prstGeom>
          <a:noFill/>
        </p:spPr>
        <p:txBody>
          <a:bodyPr wrap="square" rtlCol="0">
            <a:spAutoFit/>
          </a:bodyPr>
          <a:lstStyle/>
          <a:p>
            <a:r>
              <a:rPr lang="ja-JP" altLang="ja-JP" sz="1200" dirty="0"/>
              <a:t>＜セミナー内容＞</a:t>
            </a:r>
          </a:p>
          <a:p>
            <a:r>
              <a:rPr lang="ja-JP" altLang="ja-JP" sz="1200" dirty="0"/>
              <a:t>いくつかの悪性腫瘍に対して、ヒトの免疫の力を利用した効果の期待される薬剤（チェックポイント阻害薬等）が本邦でも承認され、多くの先生方から改めて免疫の力に期待される声が高まっております。</a:t>
            </a:r>
          </a:p>
          <a:p>
            <a:r>
              <a:rPr lang="ja-JP" altLang="ja-JP" sz="1200" dirty="0"/>
              <a:t>弊社レパトア解析は免疫の中心的役割を果たす</a:t>
            </a:r>
            <a:r>
              <a:rPr lang="en-US" altLang="ja-JP" sz="1200" dirty="0"/>
              <a:t>T</a:t>
            </a:r>
            <a:r>
              <a:rPr lang="ja-JP" altLang="ja-JP" sz="1200" dirty="0"/>
              <a:t>細胞・</a:t>
            </a:r>
            <a:r>
              <a:rPr lang="en-US" altLang="ja-JP" sz="1200" dirty="0"/>
              <a:t>B</a:t>
            </a:r>
            <a:r>
              <a:rPr lang="ja-JP" altLang="ja-JP" sz="1200" dirty="0"/>
              <a:t>細胞の遺伝子解析をすることにより、免疫細胞の多様性と特異性を把握することができ、腫瘍領域に留まらずに自己免疫疾患や移植、ウイルス感染など幅広い領域で治療前後の免疫細胞の変化や抗腫瘍免疫細胞の選別、治療効果の予測が可能となります。</a:t>
            </a:r>
          </a:p>
          <a:p>
            <a:r>
              <a:rPr lang="ja-JP" altLang="ja-JP" sz="1200" dirty="0"/>
              <a:t>今回は、弊社の持つレパトア解析を始めとする受託サービスに関する概念とその実施事例に触れながら、その有用性に触れさせて頂き、多くの先生方にとって、今後の研究や臨床にご活用頂く事を検討頂く機会としてご活用頂ければ幸いでございます。</a:t>
            </a:r>
          </a:p>
          <a:p>
            <a:r>
              <a:rPr lang="ja-JP" altLang="ja-JP" sz="1200" dirty="0"/>
              <a:t>ご多用中のところ恐縮ですが、万障お繰り合わせのうえ、ご参加頂けますようお願い申し上げます。</a:t>
            </a:r>
          </a:p>
        </p:txBody>
      </p:sp>
      <p:sp>
        <p:nvSpPr>
          <p:cNvPr id="5" name="テキスト ボックス 4"/>
          <p:cNvSpPr txBox="1"/>
          <p:nvPr/>
        </p:nvSpPr>
        <p:spPr>
          <a:xfrm>
            <a:off x="549909" y="2637258"/>
            <a:ext cx="5619167" cy="1754326"/>
          </a:xfrm>
          <a:prstGeom prst="rect">
            <a:avLst/>
          </a:prstGeom>
          <a:noFill/>
        </p:spPr>
        <p:txBody>
          <a:bodyPr wrap="none" rtlCol="0">
            <a:spAutoFit/>
          </a:bodyPr>
          <a:lstStyle/>
          <a:p>
            <a:r>
              <a:rPr lang="ja-JP" altLang="ja-JP" dirty="0"/>
              <a:t>場所</a:t>
            </a:r>
            <a:r>
              <a:rPr lang="ja-JP" altLang="ja-JP" dirty="0" smtClean="0"/>
              <a:t>：</a:t>
            </a:r>
            <a:r>
              <a:rPr lang="ja-JP" altLang="en-US" dirty="0"/>
              <a:t>長崎大学  先導生命科学研究支援ｾﾝﾀｰ  </a:t>
            </a:r>
            <a:endParaRPr lang="en-US" altLang="ja-JP" dirty="0" smtClean="0"/>
          </a:p>
          <a:p>
            <a:r>
              <a:rPr lang="ja-JP" altLang="en-US" dirty="0"/>
              <a:t>　</a:t>
            </a:r>
            <a:r>
              <a:rPr lang="ja-JP" altLang="en-US" dirty="0" smtClean="0"/>
              <a:t>　　　ｹﾞﾉﾑ</a:t>
            </a:r>
            <a:r>
              <a:rPr lang="ja-JP" altLang="en-US" dirty="0"/>
              <a:t>機能解析分野  遺伝子実験施設 </a:t>
            </a:r>
            <a:r>
              <a:rPr lang="en-US" altLang="ja-JP" dirty="0"/>
              <a:t>2F</a:t>
            </a:r>
          </a:p>
          <a:p>
            <a:endParaRPr lang="ja-JP" altLang="ja-JP" dirty="0"/>
          </a:p>
          <a:p>
            <a:r>
              <a:rPr lang="ja-JP" altLang="ja-JP" dirty="0"/>
              <a:t>時間</a:t>
            </a:r>
            <a:r>
              <a:rPr lang="ja-JP" altLang="ja-JP" dirty="0" smtClean="0"/>
              <a:t>：</a:t>
            </a:r>
            <a:r>
              <a:rPr lang="en-US" altLang="ja-JP" dirty="0" smtClean="0"/>
              <a:t>8</a:t>
            </a:r>
            <a:r>
              <a:rPr lang="ja-JP" altLang="ja-JP" dirty="0" smtClean="0"/>
              <a:t>月</a:t>
            </a:r>
            <a:r>
              <a:rPr lang="en-US" altLang="ja-JP" dirty="0" smtClean="0"/>
              <a:t>25</a:t>
            </a:r>
            <a:r>
              <a:rPr lang="ja-JP" altLang="en-US" dirty="0" smtClean="0"/>
              <a:t>日</a:t>
            </a:r>
            <a:r>
              <a:rPr lang="ja-JP" altLang="ja-JP" dirty="0" smtClean="0"/>
              <a:t>（</a:t>
            </a:r>
            <a:r>
              <a:rPr lang="ja-JP" altLang="en-US" dirty="0" smtClean="0"/>
              <a:t>木</a:t>
            </a:r>
            <a:r>
              <a:rPr lang="ja-JP" altLang="ja-JP" dirty="0" smtClean="0"/>
              <a:t>）</a:t>
            </a:r>
            <a:r>
              <a:rPr lang="ja-JP" altLang="ja-JP" dirty="0"/>
              <a:t>　</a:t>
            </a:r>
            <a:r>
              <a:rPr lang="en-US" altLang="ja-JP" dirty="0" smtClean="0"/>
              <a:t>14:00</a:t>
            </a:r>
            <a:r>
              <a:rPr lang="ja-JP" altLang="ja-JP" dirty="0" smtClean="0"/>
              <a:t>～</a:t>
            </a:r>
            <a:r>
              <a:rPr lang="en-US" altLang="ja-JP" smtClean="0"/>
              <a:t>15:30</a:t>
            </a:r>
            <a:endParaRPr lang="ja-JP" altLang="ja-JP" dirty="0"/>
          </a:p>
          <a:p>
            <a:endParaRPr lang="en-US" altLang="ja-JP" dirty="0" smtClean="0"/>
          </a:p>
          <a:p>
            <a:r>
              <a:rPr lang="ja-JP" altLang="ja-JP" dirty="0" smtClean="0"/>
              <a:t>講師</a:t>
            </a:r>
            <a:r>
              <a:rPr lang="ja-JP" altLang="ja-JP" dirty="0"/>
              <a:t>：</a:t>
            </a:r>
            <a:r>
              <a:rPr lang="en-US" altLang="ja-JP" dirty="0"/>
              <a:t>Repertoire Genesis</a:t>
            </a:r>
            <a:r>
              <a:rPr lang="ja-JP" altLang="ja-JP" dirty="0"/>
              <a:t>株式会社　代表　鈴木隆二（仮）</a:t>
            </a:r>
          </a:p>
        </p:txBody>
      </p:sp>
      <p:sp>
        <p:nvSpPr>
          <p:cNvPr id="6" name="テキスト ボックス 2"/>
          <p:cNvSpPr txBox="1">
            <a:spLocks noChangeArrowheads="1"/>
          </p:cNvSpPr>
          <p:nvPr/>
        </p:nvSpPr>
        <p:spPr bwMode="auto">
          <a:xfrm>
            <a:off x="168686" y="1354314"/>
            <a:ext cx="6416471" cy="943897"/>
          </a:xfrm>
          <a:prstGeom prst="rect">
            <a:avLst/>
          </a:prstGeom>
          <a:solidFill>
            <a:schemeClr val="accent1">
              <a:lumMod val="20000"/>
              <a:lumOff val="80000"/>
            </a:schemeClr>
          </a:solidFill>
          <a:ln w="31750" cmpd="dbl">
            <a:solidFill>
              <a:srgbClr val="000000"/>
            </a:solidFill>
            <a:miter lim="800000"/>
            <a:headEnd/>
            <a:tailEnd/>
          </a:ln>
        </p:spPr>
        <p:txBody>
          <a:bodyPr rot="0" vert="horz" wrap="square" lIns="91440" tIns="45720" rIns="91440" bIns="45720" anchor="t" anchorCtr="0">
            <a:noAutofit/>
          </a:bodyPr>
          <a:lstStyle/>
          <a:p>
            <a:pPr algn="ctr">
              <a:spcAft>
                <a:spcPts val="0"/>
              </a:spcAft>
            </a:pPr>
            <a:r>
              <a:rPr lang="ja-JP" altLang="en-US" sz="2000" b="1" kern="100" dirty="0" smtClean="0">
                <a:latin typeface="Century" panose="02040604050505020304" pitchFamily="18" charset="0"/>
                <a:ea typeface="ＭＳ 明朝" panose="02020609040205080304" pitchFamily="17" charset="-128"/>
                <a:cs typeface="Times New Roman" panose="02020603050405020304" pitchFamily="18" charset="0"/>
              </a:rPr>
              <a:t>免</a:t>
            </a:r>
            <a:r>
              <a:rPr lang="ja-JP" sz="2000" b="1" kern="100" dirty="0" smtClean="0">
                <a:effectLst/>
                <a:latin typeface="Century" panose="02040604050505020304" pitchFamily="18" charset="0"/>
                <a:ea typeface="ＭＳ 明朝" panose="02020609040205080304" pitchFamily="17" charset="-128"/>
                <a:cs typeface="Times New Roman" panose="02020603050405020304" pitchFamily="18" charset="0"/>
              </a:rPr>
              <a:t>疫</a:t>
            </a:r>
            <a:r>
              <a:rPr lang="ja-JP" sz="2000" b="1" kern="100" dirty="0">
                <a:effectLst/>
                <a:latin typeface="Century" panose="02040604050505020304" pitchFamily="18" charset="0"/>
                <a:ea typeface="ＭＳ 明朝" panose="02020609040205080304" pitchFamily="17" charset="-128"/>
                <a:cs typeface="Times New Roman" panose="02020603050405020304" pitchFamily="18" charset="0"/>
              </a:rPr>
              <a:t>細胞の遺伝子解析を活用した臨床・研究の広がり</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endParaRPr lang="en-US" altLang="ja-JP" sz="1400" kern="100" dirty="0" smtClean="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40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r>
              <a:rPr lang="en-US" sz="1400" kern="100" dirty="0">
                <a:effectLst/>
                <a:latin typeface="Century" panose="02040604050505020304" pitchFamily="18" charset="0"/>
                <a:ea typeface="ＭＳ 明朝" panose="02020609040205080304" pitchFamily="17" charset="-128"/>
                <a:cs typeface="Times New Roman" panose="02020603050405020304" pitchFamily="18" charset="0"/>
              </a:rPr>
              <a:t>Repertoire</a:t>
            </a: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解析による免疫細胞の多様性と特異性を知ることの意味とは</a:t>
            </a:r>
            <a:r>
              <a:rPr lang="ja-JP" sz="140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テキスト ボックス 8"/>
          <p:cNvSpPr txBox="1"/>
          <p:nvPr/>
        </p:nvSpPr>
        <p:spPr>
          <a:xfrm>
            <a:off x="5374315" y="396675"/>
            <a:ext cx="1192955" cy="276999"/>
          </a:xfrm>
          <a:prstGeom prst="rect">
            <a:avLst/>
          </a:prstGeom>
          <a:noFill/>
        </p:spPr>
        <p:txBody>
          <a:bodyPr wrap="none" rtlCol="0">
            <a:spAutoFit/>
          </a:bodyPr>
          <a:lstStyle/>
          <a:p>
            <a:r>
              <a:rPr lang="en-US" altLang="ja-JP" sz="1200" dirty="0"/>
              <a:t>2016</a:t>
            </a:r>
            <a:r>
              <a:rPr lang="ja-JP" altLang="ja-JP" sz="1200" dirty="0"/>
              <a:t>年</a:t>
            </a:r>
            <a:r>
              <a:rPr lang="en-US" altLang="ja-JP" sz="1200" dirty="0"/>
              <a:t>6</a:t>
            </a:r>
            <a:r>
              <a:rPr lang="ja-JP" altLang="ja-JP" sz="1200" dirty="0"/>
              <a:t>月吉日</a:t>
            </a:r>
          </a:p>
        </p:txBody>
      </p:sp>
      <p:pic>
        <p:nvPicPr>
          <p:cNvPr id="10" name="図 9"/>
          <p:cNvPicPr>
            <a:picLocks noChangeAspect="1"/>
          </p:cNvPicPr>
          <p:nvPr/>
        </p:nvPicPr>
        <p:blipFill>
          <a:blip r:embed="rId3"/>
          <a:stretch>
            <a:fillRect/>
          </a:stretch>
        </p:blipFill>
        <p:spPr>
          <a:xfrm>
            <a:off x="5132439" y="7388907"/>
            <a:ext cx="1434831" cy="1649225"/>
          </a:xfrm>
          <a:prstGeom prst="rect">
            <a:avLst/>
          </a:prstGeom>
          <a:solidFill>
            <a:schemeClr val="accent1">
              <a:lumMod val="40000"/>
              <a:lumOff val="60000"/>
              <a:alpha val="23000"/>
            </a:schemeClr>
          </a:solidFill>
        </p:spPr>
      </p:pic>
      <p:sp>
        <p:nvSpPr>
          <p:cNvPr id="11" name="テキスト ボックス 10"/>
          <p:cNvSpPr txBox="1"/>
          <p:nvPr/>
        </p:nvSpPr>
        <p:spPr>
          <a:xfrm>
            <a:off x="151715" y="6956422"/>
            <a:ext cx="3367662" cy="1015663"/>
          </a:xfrm>
          <a:prstGeom prst="rect">
            <a:avLst/>
          </a:prstGeom>
          <a:noFill/>
        </p:spPr>
        <p:txBody>
          <a:bodyPr wrap="square" rtlCol="0">
            <a:spAutoFit/>
          </a:bodyPr>
          <a:lstStyle/>
          <a:p>
            <a:r>
              <a:rPr lang="ja-JP" altLang="en-US" sz="1200" dirty="0">
                <a:solidFill>
                  <a:srgbClr val="0000FF"/>
                </a:solidFill>
              </a:rPr>
              <a:t>連絡先：</a:t>
            </a:r>
            <a:r>
              <a:rPr lang="ja-JP" altLang="en-US" sz="1200" dirty="0"/>
              <a:t>長崎大学  先導生命科学研究支援ｾﾝﾀｰ</a:t>
            </a:r>
            <a:endParaRPr lang="en-US" altLang="ja-JP" sz="1200" dirty="0"/>
          </a:p>
          <a:p>
            <a:r>
              <a:rPr lang="ja-JP" altLang="en-US" sz="1200" dirty="0"/>
              <a:t>　　　　　 </a:t>
            </a:r>
            <a:r>
              <a:rPr lang="ja-JP" altLang="en-US" sz="1200" dirty="0" smtClean="0"/>
              <a:t> </a:t>
            </a:r>
            <a:r>
              <a:rPr lang="ja-JP" altLang="en-US" sz="1200" dirty="0"/>
              <a:t>遺伝子実験施設</a:t>
            </a:r>
            <a:endParaRPr lang="en-US" altLang="ja-JP" sz="1200" dirty="0"/>
          </a:p>
          <a:p>
            <a:r>
              <a:rPr lang="ja-JP" altLang="en-US" sz="1200" dirty="0"/>
              <a:t>　　　　　 電話番号：</a:t>
            </a:r>
            <a:r>
              <a:rPr lang="en-US" altLang="ja-JP" sz="1200" dirty="0"/>
              <a:t>095-819-7191</a:t>
            </a:r>
          </a:p>
          <a:p>
            <a:r>
              <a:rPr lang="en-US" altLang="ja-JP" sz="1200" dirty="0">
                <a:latin typeface="HGP創英角ｺﾞｼｯｸUB" pitchFamily="50" charset="-128"/>
                <a:ea typeface="HGP創英角ｺﾞｼｯｸUB" pitchFamily="50" charset="-128"/>
              </a:rPr>
              <a:t>           Mail: </a:t>
            </a:r>
            <a:r>
              <a:rPr lang="en-US" altLang="ja-JP" sz="1200" dirty="0">
                <a:latin typeface="HGP創英角ｺﾞｼｯｸUB" pitchFamily="50" charset="-128"/>
                <a:ea typeface="HGP創英角ｺﾞｼｯｸUB" pitchFamily="50" charset="-128"/>
                <a:hlinkClick r:id="rId4"/>
              </a:rPr>
              <a:t>grc@ml.nagasaki-u.ac.jp</a:t>
            </a:r>
            <a:endParaRPr lang="en-US" altLang="ja-JP" sz="1200" dirty="0">
              <a:latin typeface="HGP創英角ｺﾞｼｯｸUB" pitchFamily="50" charset="-128"/>
              <a:ea typeface="HGP創英角ｺﾞｼｯｸUB" pitchFamily="50" charset="-128"/>
            </a:endParaRPr>
          </a:p>
          <a:p>
            <a:endParaRPr lang="ja-JP" altLang="ja-JP" sz="1200" dirty="0"/>
          </a:p>
        </p:txBody>
      </p:sp>
      <p:sp>
        <p:nvSpPr>
          <p:cNvPr id="12" name="テキスト ボックス 11"/>
          <p:cNvSpPr txBox="1"/>
          <p:nvPr/>
        </p:nvSpPr>
        <p:spPr>
          <a:xfrm>
            <a:off x="173777" y="7913471"/>
            <a:ext cx="2133485" cy="1323439"/>
          </a:xfrm>
          <a:prstGeom prst="rect">
            <a:avLst/>
          </a:prstGeom>
          <a:noFill/>
        </p:spPr>
        <p:txBody>
          <a:bodyPr wrap="square" rtlCol="0">
            <a:spAutoFit/>
          </a:bodyPr>
          <a:lstStyle/>
          <a:p>
            <a:r>
              <a:rPr lang="ja-JP" altLang="en-US" sz="1200" dirty="0">
                <a:solidFill>
                  <a:srgbClr val="0000FF"/>
                </a:solidFill>
              </a:rPr>
              <a:t>協賛：</a:t>
            </a:r>
            <a:r>
              <a:rPr lang="ja-JP" altLang="en-US" sz="1100" dirty="0"/>
              <a:t>株式会社テクノ・スズタ　</a:t>
            </a:r>
            <a:endParaRPr lang="en-US" altLang="ja-JP" sz="1100" dirty="0"/>
          </a:p>
          <a:p>
            <a:r>
              <a:rPr lang="ja-JP" altLang="en-US" sz="1100" dirty="0"/>
              <a:t>　　　　サイエンス事業部</a:t>
            </a:r>
            <a:r>
              <a:rPr lang="en-US" altLang="ja-JP" sz="1100" dirty="0"/>
              <a:t> </a:t>
            </a:r>
            <a:r>
              <a:rPr lang="ja-JP" altLang="en-US" sz="1100" dirty="0"/>
              <a:t> </a:t>
            </a:r>
            <a:r>
              <a:rPr lang="ja-JP" altLang="en-US" sz="1100" dirty="0" smtClean="0"/>
              <a:t>上川</a:t>
            </a:r>
            <a:endParaRPr lang="en-US" altLang="ja-JP" sz="1100" dirty="0" smtClean="0"/>
          </a:p>
          <a:p>
            <a:endParaRPr lang="en-US" altLang="ja-JP" sz="1100" dirty="0" smtClean="0"/>
          </a:p>
          <a:p>
            <a:r>
              <a:rPr lang="ja-JP" altLang="en-US" sz="1200" dirty="0">
                <a:solidFill>
                  <a:srgbClr val="0000FF"/>
                </a:solidFill>
              </a:rPr>
              <a:t>協賛</a:t>
            </a:r>
            <a:r>
              <a:rPr lang="ja-JP" altLang="en-US" sz="1200" dirty="0" smtClean="0">
                <a:solidFill>
                  <a:srgbClr val="0000FF"/>
                </a:solidFill>
              </a:rPr>
              <a:t>：</a:t>
            </a:r>
            <a:r>
              <a:rPr lang="ja-JP" altLang="ja-JP" sz="1100" dirty="0"/>
              <a:t>和光純薬工業株式会社</a:t>
            </a:r>
          </a:p>
          <a:p>
            <a:r>
              <a:rPr lang="ja-JP" altLang="en-US" sz="1100" dirty="0" smtClean="0"/>
              <a:t>　　　　</a:t>
            </a:r>
            <a:r>
              <a:rPr lang="ja-JP" altLang="ja-JP" sz="1100" dirty="0" smtClean="0"/>
              <a:t>西日本</a:t>
            </a:r>
            <a:r>
              <a:rPr lang="ja-JP" altLang="ja-JP" sz="1100" dirty="0"/>
              <a:t>営業部　</a:t>
            </a:r>
            <a:endParaRPr lang="en-US" altLang="ja-JP" sz="1100" dirty="0" smtClean="0"/>
          </a:p>
          <a:p>
            <a:r>
              <a:rPr lang="ja-JP" altLang="en-US" sz="1100" dirty="0" smtClean="0"/>
              <a:t>　　　　</a:t>
            </a:r>
            <a:r>
              <a:rPr lang="ja-JP" altLang="ja-JP" sz="1100" dirty="0" smtClean="0"/>
              <a:t>九州営業所</a:t>
            </a:r>
            <a:r>
              <a:rPr lang="ja-JP" altLang="en-US" sz="1100" dirty="0" smtClean="0"/>
              <a:t>　　</a:t>
            </a:r>
            <a:r>
              <a:rPr lang="ja-JP" altLang="ja-JP" sz="1100" dirty="0"/>
              <a:t>佐藤</a:t>
            </a:r>
          </a:p>
          <a:p>
            <a:endParaRPr lang="ja-JP" altLang="ja-JP" sz="1200" dirty="0"/>
          </a:p>
        </p:txBody>
      </p:sp>
    </p:spTree>
    <p:extLst>
      <p:ext uri="{BB962C8B-B14F-4D97-AF65-F5344CB8AC3E}">
        <p14:creationId xmlns:p14="http://schemas.microsoft.com/office/powerpoint/2010/main" val="2862028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TotalTime>
  <Words>272</Words>
  <Application>Microsoft Office PowerPoint</Application>
  <PresentationFormat>画面に合わせる (4:3)</PresentationFormat>
  <Paragraphs>29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篠原聡</dc:creator>
  <cp:lastModifiedBy>kamikawa</cp:lastModifiedBy>
  <cp:revision>10</cp:revision>
  <dcterms:created xsi:type="dcterms:W3CDTF">2016-06-06T03:26:09Z</dcterms:created>
  <dcterms:modified xsi:type="dcterms:W3CDTF">2016-08-03T04:40:26Z</dcterms:modified>
</cp:coreProperties>
</file>